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D0A4-4933-4766-9C92-1367105880B6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55675-9A12-486C-96E3-9761B4714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9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906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51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0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8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67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3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45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5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6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4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2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4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5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9FE6-C814-4679-9B4D-993225FC14EC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63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8"/>
          <p:cNvGrpSpPr>
            <a:grpSpLocks/>
          </p:cNvGrpSpPr>
          <p:nvPr/>
        </p:nvGrpSpPr>
        <p:grpSpPr bwMode="auto">
          <a:xfrm>
            <a:off x="0" y="1"/>
            <a:ext cx="12192000" cy="615951"/>
            <a:chOff x="0" y="0"/>
            <a:chExt cx="9144000" cy="615950"/>
          </a:xfrm>
        </p:grpSpPr>
        <p:pic>
          <p:nvPicPr>
            <p:cNvPr id="20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5" r="36304" b="78568"/>
            <a:stretch>
              <a:fillRect/>
            </a:stretch>
          </p:blipFill>
          <p:spPr bwMode="auto">
            <a:xfrm>
              <a:off x="468313" y="0"/>
              <a:ext cx="84248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68" r="12595" b="78568"/>
            <a:stretch>
              <a:fillRect/>
            </a:stretch>
          </p:blipFill>
          <p:spPr bwMode="auto">
            <a:xfrm>
              <a:off x="7948613" y="0"/>
              <a:ext cx="119538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8" r="76469" b="78568"/>
            <a:stretch>
              <a:fillRect/>
            </a:stretch>
          </p:blipFill>
          <p:spPr bwMode="auto">
            <a:xfrm>
              <a:off x="0" y="0"/>
              <a:ext cx="5746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143003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5566" y="2060850"/>
            <a:ext cx="89291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매뉴얼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학생용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025771" y="4509120"/>
            <a:ext cx="4140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학사지원팀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20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090A9-9E48-476A-AD0C-7B4A5BE1447F}"/>
              </a:ext>
            </a:extLst>
          </p:cNvPr>
          <p:cNvSpPr txBox="1"/>
          <p:nvPr/>
        </p:nvSpPr>
        <p:spPr>
          <a:xfrm>
            <a:off x="2495600" y="541381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1. </a:t>
            </a:r>
            <a:r>
              <a:rPr lang="ko-KR" altLang="en-US" sz="28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: 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예외적으로 허용되는 총장이 허가한 결석</a:t>
            </a:r>
            <a:endParaRPr lang="en-US" altLang="ko-KR" sz="28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공결이란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0497F7-4EA9-4480-A0E0-A6C1E17A4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24281"/>
              </p:ext>
            </p:extLst>
          </p:nvPr>
        </p:nvGraphicFramePr>
        <p:xfrm>
          <a:off x="827442" y="1601140"/>
          <a:ext cx="10599259" cy="51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84">
                  <a:extLst>
                    <a:ext uri="{9D8B030D-6E8A-4147-A177-3AD203B41FA5}">
                      <a16:colId xmlns:a16="http://schemas.microsoft.com/office/drawing/2014/main" val="1026052482"/>
                    </a:ext>
                  </a:extLst>
                </a:gridCol>
                <a:gridCol w="2487370">
                  <a:extLst>
                    <a:ext uri="{9D8B030D-6E8A-4147-A177-3AD203B41FA5}">
                      <a16:colId xmlns:a16="http://schemas.microsoft.com/office/drawing/2014/main" val="2061997838"/>
                    </a:ext>
                  </a:extLst>
                </a:gridCol>
                <a:gridCol w="3146656">
                  <a:extLst>
                    <a:ext uri="{9D8B030D-6E8A-4147-A177-3AD203B41FA5}">
                      <a16:colId xmlns:a16="http://schemas.microsoft.com/office/drawing/2014/main" val="2967244134"/>
                    </a:ext>
                  </a:extLst>
                </a:gridCol>
                <a:gridCol w="4305949">
                  <a:extLst>
                    <a:ext uri="{9D8B030D-6E8A-4147-A177-3AD203B41FA5}">
                      <a16:colId xmlns:a16="http://schemas.microsoft.com/office/drawing/2014/main" val="2495314491"/>
                    </a:ext>
                  </a:extLst>
                </a:gridCol>
              </a:tblGrid>
              <a:tr h="240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사유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제출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96034"/>
                  </a:ext>
                </a:extLst>
              </a:tr>
              <a:tr h="6604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직계존속 및 배우자 사망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사망당일 포함 </a:t>
                      </a:r>
                      <a:r>
                        <a:rPr lang="en-US" altLang="ko-KR" sz="1800" dirty="0"/>
                        <a:t>5</a:t>
                      </a:r>
                      <a:r>
                        <a:rPr lang="ko-KR" altLang="en-US" sz="1800" dirty="0"/>
                        <a:t>일 이내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토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일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공휴일 포함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dirty="0"/>
                        <a:t>사망진단서</a:t>
                      </a:r>
                      <a:endParaRPr lang="en-US" altLang="ko-KR" sz="1800" dirty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dirty="0"/>
                        <a:t>가족관계증명서 또는 등본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204066"/>
                  </a:ext>
                </a:extLst>
              </a:tr>
              <a:tr h="3196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형제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자매 사망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사망당일 포함 </a:t>
                      </a:r>
                      <a:r>
                        <a:rPr lang="en-US" altLang="ko-KR" sz="1800" dirty="0"/>
                        <a:t>3</a:t>
                      </a:r>
                      <a:r>
                        <a:rPr lang="ko-KR" altLang="en-US" sz="1800" dirty="0"/>
                        <a:t>일 이내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토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일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공휴일 포함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53517"/>
                  </a:ext>
                </a:extLst>
              </a:tr>
              <a:tr h="6604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3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본인 결혼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5</a:t>
                      </a:r>
                      <a:r>
                        <a:rPr lang="ko-KR" altLang="en-US" sz="1800" dirty="0"/>
                        <a:t>일 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혼인 증빙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206428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4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징병검사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예비군</a:t>
                      </a:r>
                      <a:r>
                        <a:rPr lang="en-US" altLang="ko-KR" sz="1800" dirty="0"/>
                        <a:t>, </a:t>
                      </a:r>
                    </a:p>
                    <a:p>
                      <a:pPr latinLnBrk="1"/>
                      <a:r>
                        <a:rPr lang="ko-KR" altLang="en-US" sz="1800" dirty="0"/>
                        <a:t>병무 관련 사항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통지서 명기 일자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징병검사통지서 또는 검사필증</a:t>
                      </a:r>
                      <a:endParaRPr lang="en-US" altLang="ko-KR" sz="1800" dirty="0"/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     (</a:t>
                      </a:r>
                      <a:r>
                        <a:rPr lang="ko-KR" altLang="en-US" sz="1800" dirty="0"/>
                        <a:t>예비군 </a:t>
                      </a:r>
                      <a:r>
                        <a:rPr lang="ko-KR" altLang="en-US" sz="1800" dirty="0" err="1"/>
                        <a:t>훈련필증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252651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5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본인입원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질병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사고 입원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(2</a:t>
                      </a:r>
                      <a:r>
                        <a:rPr lang="ko-KR" altLang="en-US" sz="1800" dirty="0"/>
                        <a:t>주 이내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학기별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1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spc="-150" dirty="0" err="1"/>
                        <a:t>입퇴원</a:t>
                      </a:r>
                      <a:r>
                        <a:rPr lang="ko-KR" altLang="en-US" sz="1800" spc="-150" dirty="0"/>
                        <a:t> 사실확인서 또는</a:t>
                      </a:r>
                      <a:r>
                        <a:rPr lang="en-US" altLang="ko-KR" sz="1800" spc="-150" dirty="0"/>
                        <a:t> </a:t>
                      </a:r>
                      <a:r>
                        <a:rPr lang="ko-KR" altLang="en-US" sz="1800" spc="-150" dirty="0"/>
                        <a:t>종합병원</a:t>
                      </a:r>
                      <a:r>
                        <a:rPr lang="ko-KR" altLang="en-US" sz="1800" dirty="0"/>
                        <a:t> 발행 진단서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 err="1"/>
                        <a:t>입퇴원</a:t>
                      </a:r>
                      <a:r>
                        <a:rPr lang="ko-KR" altLang="en-US" sz="1800" baseline="0" dirty="0"/>
                        <a:t> </a:t>
                      </a:r>
                      <a:r>
                        <a:rPr lang="ko-KR" altLang="en-US" sz="1800" dirty="0"/>
                        <a:t>증명필수</a:t>
                      </a:r>
                      <a:r>
                        <a:rPr lang="en-US" altLang="ko-KR" sz="1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421007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6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국가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지방자치단체 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ko-KR" altLang="en-US" sz="1800" dirty="0"/>
                        <a:t>행사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학내외</a:t>
                      </a:r>
                      <a:r>
                        <a:rPr lang="ko-KR" altLang="en-US" sz="1800" dirty="0"/>
                        <a:t> 특별활동 참여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행사기간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1.  </a:t>
                      </a:r>
                      <a:r>
                        <a:rPr lang="ko-KR" altLang="en-US" sz="1800" dirty="0" err="1"/>
                        <a:t>공결허가원</a:t>
                      </a:r>
                      <a:endParaRPr lang="en-US" altLang="ko-KR" sz="1800" dirty="0"/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2.  </a:t>
                      </a:r>
                      <a:r>
                        <a:rPr lang="ko-KR" altLang="en-US" sz="1800" dirty="0"/>
                        <a:t>협조요청 공문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84303"/>
                  </a:ext>
                </a:extLst>
              </a:tr>
            </a:tbl>
          </a:graphicData>
        </a:graphic>
      </p:graphicFrame>
      <p:pic>
        <p:nvPicPr>
          <p:cNvPr id="6" name="그림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68" y="9147"/>
            <a:ext cx="2040164" cy="61642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62145" y="625576"/>
            <a:ext cx="12129855" cy="26631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5E6A66-E09C-4295-BE7C-9E49D915669A}"/>
              </a:ext>
            </a:extLst>
          </p:cNvPr>
          <p:cNvSpPr txBox="1"/>
          <p:nvPr/>
        </p:nvSpPr>
        <p:spPr>
          <a:xfrm>
            <a:off x="2628084" y="1050293"/>
            <a:ext cx="9433048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****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주의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해당학기 수업시간의 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1/6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을 넘을 수 없음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32244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090A9-9E48-476A-AD0C-7B4A5BE1447F}"/>
              </a:ext>
            </a:extLst>
          </p:cNvPr>
          <p:cNvSpPr txBox="1"/>
          <p:nvPr/>
        </p:nvSpPr>
        <p:spPr>
          <a:xfrm>
            <a:off x="131805" y="613389"/>
            <a:ext cx="11771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2. 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예외적으로 수업시간 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1/6 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제한에 속하지 않는 </a:t>
            </a:r>
            <a:r>
              <a:rPr lang="ko-KR" altLang="en-US" sz="28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코로나 관련 </a:t>
            </a:r>
            <a:r>
              <a:rPr lang="ko-KR" altLang="en-US" sz="28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 포함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횟수제한 예외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0497F7-4EA9-4480-A0E0-A6C1E17A4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7714"/>
              </p:ext>
            </p:extLst>
          </p:nvPr>
        </p:nvGraphicFramePr>
        <p:xfrm>
          <a:off x="701307" y="1352053"/>
          <a:ext cx="10577383" cy="523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25">
                  <a:extLst>
                    <a:ext uri="{9D8B030D-6E8A-4147-A177-3AD203B41FA5}">
                      <a16:colId xmlns:a16="http://schemas.microsoft.com/office/drawing/2014/main" val="1026052482"/>
                    </a:ext>
                  </a:extLst>
                </a:gridCol>
                <a:gridCol w="2482236">
                  <a:extLst>
                    <a:ext uri="{9D8B030D-6E8A-4147-A177-3AD203B41FA5}">
                      <a16:colId xmlns:a16="http://schemas.microsoft.com/office/drawing/2014/main" val="2061997838"/>
                    </a:ext>
                  </a:extLst>
                </a:gridCol>
                <a:gridCol w="3140161">
                  <a:extLst>
                    <a:ext uri="{9D8B030D-6E8A-4147-A177-3AD203B41FA5}">
                      <a16:colId xmlns:a16="http://schemas.microsoft.com/office/drawing/2014/main" val="2967244134"/>
                    </a:ext>
                  </a:extLst>
                </a:gridCol>
                <a:gridCol w="4297061">
                  <a:extLst>
                    <a:ext uri="{9D8B030D-6E8A-4147-A177-3AD203B41FA5}">
                      <a16:colId xmlns:a16="http://schemas.microsoft.com/office/drawing/2014/main" val="2495314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사유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제출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96034"/>
                  </a:ext>
                </a:extLst>
              </a:tr>
              <a:tr h="875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7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여학생 생리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매월</a:t>
                      </a:r>
                      <a:r>
                        <a:rPr lang="en-US" altLang="ko-KR" sz="1800" dirty="0"/>
                        <a:t>1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 err="1"/>
                        <a:t>학기별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4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),</a:t>
                      </a:r>
                    </a:p>
                    <a:p>
                      <a:pPr latinLnBrk="1"/>
                      <a:r>
                        <a:rPr lang="ko-KR" altLang="en-US" sz="1800" spc="-150" dirty="0"/>
                        <a:t>시험기간엔 인정하지 않음</a:t>
                      </a:r>
                      <a:endParaRPr lang="en-US" altLang="ko-KR" sz="1800" spc="-150" dirty="0"/>
                    </a:p>
                    <a:p>
                      <a:pPr latinLnBrk="1"/>
                      <a:r>
                        <a:rPr lang="ko-KR" altLang="en-US" sz="1800" spc="-150" dirty="0"/>
                        <a:t>희망 전날 및 당일 신청가능</a:t>
                      </a:r>
                      <a:endParaRPr lang="en-US" altLang="ko-KR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spc="-150" dirty="0" err="1"/>
                        <a:t>종합포털시스템</a:t>
                      </a:r>
                      <a:r>
                        <a:rPr lang="ko-KR" altLang="en-US" sz="1800" spc="-150" dirty="0"/>
                        <a:t> </a:t>
                      </a:r>
                      <a:r>
                        <a:rPr lang="ko-KR" altLang="en-US" sz="1800" spc="-150" dirty="0" err="1"/>
                        <a:t>트리니티에서</a:t>
                      </a:r>
                      <a:endParaRPr lang="en-US" altLang="ko-KR" sz="1800" spc="-150" dirty="0"/>
                    </a:p>
                    <a:p>
                      <a:pPr marL="0" indent="0" latinLnBrk="1">
                        <a:buNone/>
                      </a:pPr>
                      <a:r>
                        <a:rPr lang="ko-KR" altLang="en-US" sz="1800" spc="-150" dirty="0"/>
                        <a:t>     </a:t>
                      </a:r>
                      <a:r>
                        <a:rPr lang="en-US" altLang="ko-KR" sz="1800" spc="-150" dirty="0"/>
                        <a:t>‘</a:t>
                      </a:r>
                      <a:r>
                        <a:rPr lang="ko-KR" altLang="en-US" sz="1800" spc="-150" dirty="0" err="1"/>
                        <a:t>생리공결신청</a:t>
                      </a:r>
                      <a:r>
                        <a:rPr lang="en-US" altLang="ko-KR" sz="1800" spc="-150" dirty="0"/>
                        <a:t>’</a:t>
                      </a:r>
                      <a:r>
                        <a:rPr lang="en-US" altLang="ko-KR" sz="1800" spc="-150" baseline="0" dirty="0"/>
                        <a:t> </a:t>
                      </a:r>
                      <a:r>
                        <a:rPr lang="ko-KR" altLang="en-US" sz="1800" dirty="0"/>
                        <a:t>작성 및 출력</a:t>
                      </a:r>
                      <a:endParaRPr lang="en-US" altLang="ko-KR" sz="180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800" dirty="0"/>
                        <a:t>2. 7</a:t>
                      </a:r>
                      <a:r>
                        <a:rPr lang="ko-KR" altLang="en-US" sz="1800" dirty="0"/>
                        <a:t>일 이내 수업 교수님께 제출</a:t>
                      </a:r>
                      <a:endParaRPr lang="en-US" altLang="ko-KR" sz="180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     *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</a:rPr>
                        <a:t>학생 본인 직접 작성 및 제출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204066"/>
                  </a:ext>
                </a:extLst>
              </a:tr>
              <a:tr h="9704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8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법률로 정해진 감염병으로 인해 별도관리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격리</a:t>
                      </a:r>
                      <a:r>
                        <a:rPr lang="en-US" altLang="ko-KR" sz="1800" dirty="0"/>
                        <a:t>)</a:t>
                      </a:r>
                      <a:r>
                        <a:rPr lang="ko-KR" altLang="en-US" sz="1800" dirty="0"/>
                        <a:t>가 필요한 경우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진단서 표기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진단서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의사소견서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53517"/>
                  </a:ext>
                </a:extLst>
              </a:tr>
              <a:tr h="7456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9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spc="-150" dirty="0"/>
                        <a:t>장애학생의 신체악화</a:t>
                      </a:r>
                      <a:r>
                        <a:rPr lang="ko-KR" altLang="en-US" sz="1800" dirty="0"/>
                        <a:t> 및 고통으로 인한 병원진료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진료기간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endParaRPr lang="en-US" altLang="ko-K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206428"/>
                  </a:ext>
                </a:extLst>
              </a:tr>
              <a:tr h="7456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10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spc="-150" dirty="0"/>
                        <a:t>교육과정설치학과의 교육실습 및 교과과정에 </a:t>
                      </a:r>
                      <a:endParaRPr lang="en-US" altLang="ko-KR" sz="1800" spc="-150" dirty="0"/>
                    </a:p>
                    <a:p>
                      <a:pPr latinLnBrk="1"/>
                      <a:r>
                        <a:rPr lang="ko-KR" altLang="en-US" sz="1800" spc="-150" dirty="0"/>
                        <a:t>의한 실습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실습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협조요청 공문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252651"/>
                  </a:ext>
                </a:extLst>
              </a:tr>
              <a:tr h="5222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기타 총장이 필요하다고 인정하는 경우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b="1" dirty="0"/>
                        <a:t>* </a:t>
                      </a:r>
                      <a:r>
                        <a:rPr lang="ko-KR" altLang="en-US" sz="1800" b="1"/>
                        <a:t>취업학생 공결 </a:t>
                      </a:r>
                      <a:r>
                        <a:rPr lang="ko-KR" altLang="en-US" sz="1800" b="1" dirty="0"/>
                        <a:t>포함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허가기간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협조요청 공문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421007"/>
                  </a:ext>
                </a:extLst>
              </a:tr>
            </a:tbl>
          </a:graphicData>
        </a:graphic>
      </p:graphicFrame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0968" y="9146"/>
            <a:ext cx="2040164" cy="61642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62145" y="625575"/>
            <a:ext cx="12129855" cy="26631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8622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신청 방법</a:t>
            </a: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7AC0253-79C5-42BA-A3BB-2D24D4AC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42789"/>
            <a:ext cx="9145016" cy="421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공결신청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종합포털시스템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트리니티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학사정보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수업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성적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공결신청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’)</a:t>
            </a: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허용기준 확인 후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호에 해당하는 제출서류 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구비 및 업로드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예상치 못한 </a:t>
            </a:r>
            <a:r>
              <a:rPr lang="ko-KR" altLang="en-US" sz="24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공결의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주일 이내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관련 서류 등 기타 문의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학사지원팀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(02-2164-4048)</a:t>
            </a:r>
            <a:endParaRPr lang="en-US" altLang="ko-KR" sz="2800" spc="-15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9B00-24B7-4BF0-A843-533B2CE98F41}"/>
              </a:ext>
            </a:extLst>
          </p:cNvPr>
          <p:cNvSpPr txBox="1"/>
          <p:nvPr/>
        </p:nvSpPr>
        <p:spPr>
          <a:xfrm>
            <a:off x="4367808" y="914241"/>
            <a:ext cx="4104456" cy="89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학생 신청 절차</a:t>
            </a:r>
            <a:endParaRPr lang="en-US" altLang="ko-KR" sz="4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75" y="908"/>
            <a:ext cx="2040164" cy="61642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 flipH="1">
            <a:off x="62146" y="617337"/>
            <a:ext cx="12129854" cy="34869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47F5A2-C77C-4E2A-BFEF-A6CD34EE726E}"/>
              </a:ext>
            </a:extLst>
          </p:cNvPr>
          <p:cNvSpPr txBox="1"/>
          <p:nvPr/>
        </p:nvSpPr>
        <p:spPr>
          <a:xfrm>
            <a:off x="7883763" y="1233766"/>
            <a:ext cx="652335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*1~11</a:t>
            </a:r>
            <a:r>
              <a:rPr lang="ko-KR" altLang="en-US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호 해당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(6</a:t>
            </a:r>
            <a:r>
              <a:rPr lang="ko-KR" altLang="en-US" sz="2400" b="1" spc="-151" dirty="0">
                <a:solidFill>
                  <a:srgbClr val="FF0000"/>
                </a:solidFill>
                <a:latin typeface="+mn-ea"/>
              </a:rPr>
              <a:t>호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, 7</a:t>
            </a:r>
            <a:r>
              <a:rPr lang="ko-KR" altLang="en-US" sz="2400" b="1" spc="-151" dirty="0">
                <a:solidFill>
                  <a:srgbClr val="FF0000"/>
                </a:solidFill>
                <a:latin typeface="+mn-ea"/>
              </a:rPr>
              <a:t>호 제외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92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신청 방법</a:t>
            </a: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7AC0253-79C5-42BA-A3BB-2D24D4AC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42789"/>
            <a:ext cx="9145016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공결허가원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학사지원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학사정보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각종서식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호에 해당하는 제출서류 구비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전공사무실 제출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예상치 못한 </a:t>
            </a:r>
            <a:r>
              <a:rPr lang="ko-KR" altLang="en-US" sz="24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공결의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주일 이내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관련 서류 등 기타 문의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전공사무실</a:t>
            </a:r>
            <a:endParaRPr lang="en-US" altLang="ko-KR" sz="2800" spc="-15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9B00-24B7-4BF0-A843-533B2CE98F41}"/>
              </a:ext>
            </a:extLst>
          </p:cNvPr>
          <p:cNvSpPr txBox="1"/>
          <p:nvPr/>
        </p:nvSpPr>
        <p:spPr>
          <a:xfrm>
            <a:off x="4367808" y="91424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학생 신청 절차</a:t>
            </a:r>
            <a:endParaRPr lang="en-US" altLang="ko-KR" sz="4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75" y="908"/>
            <a:ext cx="2040164" cy="61642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 flipH="1">
            <a:off x="62146" y="617337"/>
            <a:ext cx="12129854" cy="34869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DD89EC-FB67-4668-86AF-93C69662F01D}"/>
              </a:ext>
            </a:extLst>
          </p:cNvPr>
          <p:cNvSpPr txBox="1"/>
          <p:nvPr/>
        </p:nvSpPr>
        <p:spPr>
          <a:xfrm>
            <a:off x="7909888" y="1233766"/>
            <a:ext cx="652335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* 6</a:t>
            </a:r>
            <a:r>
              <a:rPr lang="ko-KR" altLang="en-US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호만 해당</a:t>
            </a:r>
            <a:endParaRPr lang="en-US" altLang="ko-KR" sz="2400" b="1" u="sng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705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400</Words>
  <Application>Microsoft Office PowerPoint</Application>
  <PresentationFormat>와이드스크린</PresentationFormat>
  <Paragraphs>90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Catholic</cp:lastModifiedBy>
  <cp:revision>23</cp:revision>
  <dcterms:created xsi:type="dcterms:W3CDTF">2020-08-31T07:56:42Z</dcterms:created>
  <dcterms:modified xsi:type="dcterms:W3CDTF">2026-02-13T07:29:02Z</dcterms:modified>
</cp:coreProperties>
</file>